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18388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Teshiya</a:t>
            </a:r>
            <a:r>
              <a:rPr lang="en-US" sz="1100" b="0" i="0" u="none" strike="noStrike" cap="none" dirty="0">
                <a:solidFill>
                  <a:schemeClr val="tx1"/>
                </a:solidFill>
                <a:latin typeface="Arial"/>
                <a:ea typeface="Arial"/>
                <a:cs typeface="Arial"/>
                <a:sym typeface="Arial"/>
              </a:rPr>
              <a:t> John J</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au960221243049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59" y="42968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8C512753-1F0F-B8DD-8C44-A861E7291A19}"/>
              </a:ext>
            </a:extLst>
          </p:cNvPr>
          <p:cNvPicPr>
            <a:picLocks noChangeAspect="1"/>
          </p:cNvPicPr>
          <p:nvPr/>
        </p:nvPicPr>
        <p:blipFill>
          <a:blip r:embed="rId2"/>
          <a:stretch>
            <a:fillRect/>
          </a:stretch>
        </p:blipFill>
        <p:spPr>
          <a:xfrm>
            <a:off x="874884" y="1020421"/>
            <a:ext cx="7393781" cy="393384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59" y="369010"/>
            <a:ext cx="7886430" cy="632649"/>
          </a:xfrm>
        </p:spPr>
        <p:txBody>
          <a:bodyPr/>
          <a:lstStyle/>
          <a:p>
            <a:pPr algn="ctr"/>
            <a:r>
              <a:rPr lang="en-US" b="1" dirty="0"/>
              <a:t>Service-Page</a:t>
            </a:r>
          </a:p>
        </p:txBody>
      </p:sp>
      <p:pic>
        <p:nvPicPr>
          <p:cNvPr id="6" name="Picture 5">
            <a:extLst>
              <a:ext uri="{FF2B5EF4-FFF2-40B4-BE49-F238E27FC236}">
                <a16:creationId xmlns:a16="http://schemas.microsoft.com/office/drawing/2014/main" id="{4D6DE77B-2FA0-92AC-A795-922A0374E3B7}"/>
              </a:ext>
            </a:extLst>
          </p:cNvPr>
          <p:cNvPicPr>
            <a:picLocks noChangeAspect="1"/>
          </p:cNvPicPr>
          <p:nvPr/>
        </p:nvPicPr>
        <p:blipFill>
          <a:blip r:embed="rId2"/>
          <a:stretch>
            <a:fillRect/>
          </a:stretch>
        </p:blipFill>
        <p:spPr>
          <a:xfrm>
            <a:off x="846308" y="821886"/>
            <a:ext cx="7450931" cy="395260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452754"/>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5457A821-7619-24B0-6299-68B5B5CBA5E7}"/>
              </a:ext>
            </a:extLst>
          </p:cNvPr>
          <p:cNvPicPr>
            <a:picLocks noChangeAspect="1"/>
          </p:cNvPicPr>
          <p:nvPr/>
        </p:nvPicPr>
        <p:blipFill>
          <a:blip r:embed="rId2"/>
          <a:stretch>
            <a:fillRect/>
          </a:stretch>
        </p:blipFill>
        <p:spPr>
          <a:xfrm>
            <a:off x="910603" y="941205"/>
            <a:ext cx="7422356" cy="392971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411824"/>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27C07014-7044-C2D6-E40C-CE0C6CD00BE9}"/>
              </a:ext>
            </a:extLst>
          </p:cNvPr>
          <p:cNvPicPr>
            <a:picLocks noChangeAspect="1"/>
          </p:cNvPicPr>
          <p:nvPr/>
        </p:nvPicPr>
        <p:blipFill>
          <a:blip r:embed="rId2"/>
          <a:stretch>
            <a:fillRect/>
          </a:stretch>
        </p:blipFill>
        <p:spPr>
          <a:xfrm>
            <a:off x="878456" y="968538"/>
            <a:ext cx="7386638" cy="392619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22FF5B10-D18B-D231-2BA1-4DDA6EB398D9}"/>
              </a:ext>
            </a:extLst>
          </p:cNvPr>
          <p:cNvSpPr txBox="1"/>
          <p:nvPr/>
        </p:nvSpPr>
        <p:spPr>
          <a:xfrm>
            <a:off x="818757" y="1207293"/>
            <a:ext cx="7214447" cy="2246769"/>
          </a:xfrm>
          <a:prstGeom prst="rect">
            <a:avLst/>
          </a:prstGeom>
          <a:noFill/>
        </p:spPr>
        <p:txBody>
          <a:bodyPr wrap="square" rtlCol="0">
            <a:spAutoFit/>
          </a:bodyPr>
          <a:lstStyle/>
          <a:p>
            <a:pPr marL="285750" indent="-285750">
              <a:buFont typeface="Arial" panose="020B0604020202020204" pitchFamily="34" charset="0"/>
              <a:buChar char="•"/>
            </a:pPr>
            <a:r>
              <a:rPr lang="en-GB" dirty="0"/>
              <a:t>Incorporating a loyalty rewards program that incentivizes repeat bookings and referrals.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Users could earn points for each rental, which can be redeemed for discounts on future rentals, complimentary upgrades, or exclusive perks such as priority booking status.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fostering customer loyalty and incentivizing engagement, this feature not only enhances user satisfaction but also drives repeat business and word-of-mouth referrals, ultimately contributing to the growth and success of the car rental platform.</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3" name="TextBox 2">
            <a:extLst>
              <a:ext uri="{FF2B5EF4-FFF2-40B4-BE49-F238E27FC236}">
                <a16:creationId xmlns:a16="http://schemas.microsoft.com/office/drawing/2014/main" id="{52FC6BF6-7031-98D7-786B-EA05CC8170BE}"/>
              </a:ext>
            </a:extLst>
          </p:cNvPr>
          <p:cNvSpPr txBox="1"/>
          <p:nvPr/>
        </p:nvSpPr>
        <p:spPr>
          <a:xfrm>
            <a:off x="678656" y="1285875"/>
            <a:ext cx="7786687" cy="2893100"/>
          </a:xfrm>
          <a:prstGeom prst="rect">
            <a:avLst/>
          </a:prstGeom>
          <a:noFill/>
        </p:spPr>
        <p:txBody>
          <a:bodyPr wrap="square" rtlCol="0">
            <a:spAutoFit/>
          </a:bodyPr>
          <a:lstStyle/>
          <a:p>
            <a:pPr marL="285750" indent="-285750">
              <a:buFont typeface="Arial" panose="020B0604020202020204" pitchFamily="34" charset="0"/>
              <a:buChar char="•"/>
            </a:pPr>
            <a:r>
              <a:rPr lang="en-GB" dirty="0"/>
              <a:t>In summary, a car rental application serves as a pivotal tool in meeting the evolving needs of modern-day mobility. </a:t>
            </a:r>
          </a:p>
          <a:p>
            <a:pPr marL="285750" indent="-285750">
              <a:buFont typeface="Arial" panose="020B0604020202020204" pitchFamily="34" charset="0"/>
              <a:buChar char="•"/>
            </a:pPr>
            <a:r>
              <a:rPr lang="en-GB" dirty="0"/>
              <a:t>Through its user-friendly interface, extensive vehicle selection, and transparent pricing, the platform offers unparalleled convenience and flexibility to both renters and car owners alike. </a:t>
            </a:r>
          </a:p>
          <a:p>
            <a:pPr marL="285750" indent="-285750">
              <a:buFont typeface="Arial" panose="020B0604020202020204" pitchFamily="34" charset="0"/>
              <a:buChar char="•"/>
            </a:pPr>
            <a:r>
              <a:rPr lang="en-GB" dirty="0"/>
              <a:t>Moreover, the integration of advanced features such as GPS navigation, digital contracts, and vehicle tracking not only streamlines the rental process but also enhances customer satisfaction and loyalty.</a:t>
            </a:r>
          </a:p>
          <a:p>
            <a:pPr marL="285750" indent="-285750">
              <a:buFont typeface="Arial" panose="020B0604020202020204" pitchFamily="34" charset="0"/>
              <a:buChar char="•"/>
            </a:pPr>
            <a:r>
              <a:rPr lang="en-GB" dirty="0"/>
              <a:t>As the demand for mobility solutions continues to rise, investing in technology-driven car rental platforms represents a strategic opportunity for growth and innovation within the transportation industry.</a:t>
            </a:r>
          </a:p>
          <a:p>
            <a:pPr marL="285750" indent="-285750">
              <a:buFont typeface="Arial" panose="020B0604020202020204" pitchFamily="34" charset="0"/>
              <a:buChar char="•"/>
            </a:pPr>
            <a:r>
              <a:rPr lang="en-GB" dirty="0"/>
              <a:t>By embracing these advancements and prioritizing user experience, car rental applications can position themselves as leaders in the market, driving forward progress and shaping the future of urban mobility.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2" name="TextBox 1">
            <a:extLst>
              <a:ext uri="{FF2B5EF4-FFF2-40B4-BE49-F238E27FC236}">
                <a16:creationId xmlns:a16="http://schemas.microsoft.com/office/drawing/2014/main" id="{A6C14A1D-2FC5-0B11-F4FD-7ED67F3E355E}"/>
              </a:ext>
            </a:extLst>
          </p:cNvPr>
          <p:cNvSpPr txBox="1"/>
          <p:nvPr/>
        </p:nvSpPr>
        <p:spPr>
          <a:xfrm>
            <a:off x="950119" y="1200150"/>
            <a:ext cx="7243762" cy="3108543"/>
          </a:xfrm>
          <a:prstGeom prst="rect">
            <a:avLst/>
          </a:prstGeom>
          <a:noFill/>
        </p:spPr>
        <p:txBody>
          <a:bodyPr wrap="square" rtlCol="0">
            <a:spAutoFit/>
          </a:bodyPr>
          <a:lstStyle/>
          <a:p>
            <a:pPr marL="285750" indent="-285750">
              <a:buFont typeface="Arial" panose="020B0604020202020204" pitchFamily="34" charset="0"/>
              <a:buChar char="•"/>
            </a:pPr>
            <a:r>
              <a:rPr lang="en-GB" dirty="0"/>
              <a:t>This study introduces a cutting-edge car rental platform engineered to revolutionize the contemporary landscape of urban mobility. </a:t>
            </a:r>
          </a:p>
          <a:p>
            <a:pPr marL="285750" indent="-285750">
              <a:buFont typeface="Arial" panose="020B0604020202020204" pitchFamily="34" charset="0"/>
              <a:buChar char="•"/>
            </a:pPr>
            <a:r>
              <a:rPr lang="en-GB" dirty="0"/>
              <a:t>The application is meticulously crafted to provide users with an unparalleled experience, boasting an array of advanced functionalities including real-time vehicle availability, secure payment processing, and intuitive reservation management. </a:t>
            </a:r>
          </a:p>
          <a:p>
            <a:pPr marL="285750" indent="-285750">
              <a:buFont typeface="Arial" panose="020B0604020202020204" pitchFamily="34" charset="0"/>
              <a:buChar char="•"/>
            </a:pPr>
            <a:r>
              <a:rPr lang="en-GB" dirty="0"/>
              <a:t>Leveraging state-of-the-art technologies such as GPS tracking and machine learning algorithms, the platform ensures seamless fleet management and resource optimization. </a:t>
            </a:r>
          </a:p>
          <a:p>
            <a:pPr marL="285750" indent="-285750">
              <a:buFont typeface="Arial" panose="020B0604020202020204" pitchFamily="34" charset="0"/>
              <a:buChar char="•"/>
            </a:pPr>
            <a:r>
              <a:rPr lang="en-GB" dirty="0"/>
              <a:t>User-centric design principles drive the development, prioritizing personalized recommendations, streamlined booking procedures, and responsive customer assistance. </a:t>
            </a:r>
          </a:p>
          <a:p>
            <a:pPr marL="285750" indent="-285750">
              <a:buFont typeface="Arial" panose="020B0604020202020204" pitchFamily="34" charset="0"/>
              <a:buChar char="•"/>
            </a:pPr>
            <a:r>
              <a:rPr lang="en-GB" dirty="0"/>
              <a:t>Positioned as a scalable solution, this application addresses the evolving needs of the car rental industry, delivering effortless and efficient mobility solutions to a global audience.</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01FDFE1F-4554-AF3C-FF50-C3A034DB5465}"/>
              </a:ext>
            </a:extLst>
          </p:cNvPr>
          <p:cNvSpPr txBox="1"/>
          <p:nvPr/>
        </p:nvSpPr>
        <p:spPr>
          <a:xfrm>
            <a:off x="1121568" y="1350169"/>
            <a:ext cx="6900863" cy="1384995"/>
          </a:xfrm>
          <a:prstGeom prst="rect">
            <a:avLst/>
          </a:prstGeom>
          <a:noFill/>
        </p:spPr>
        <p:txBody>
          <a:bodyPr wrap="square" rtlCol="0">
            <a:spAutoFit/>
          </a:bodyPr>
          <a:lstStyle/>
          <a:p>
            <a:pPr marL="285750" indent="-285750">
              <a:buFont typeface="Arial" panose="020B0604020202020204" pitchFamily="34" charset="0"/>
              <a:buChar char="•"/>
            </a:pPr>
            <a:r>
              <a:rPr lang="en-GB" dirty="0"/>
              <a:t>The problem statement for a car rentals application could be: </a:t>
            </a:r>
          </a:p>
          <a:p>
            <a:endParaRPr lang="en-GB" dirty="0"/>
          </a:p>
          <a:p>
            <a:r>
              <a:rPr lang="en-GB" dirty="0"/>
              <a:t>"Design and develop a user-friendly mobile application that allows users to easily search, compare, and book rental cars from various providers, while providing features such as secure payment options, real-time availability, and efficient customer support."</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E2C5CEBF-A363-0AB2-A389-9E65915A6EAF}"/>
              </a:ext>
            </a:extLst>
          </p:cNvPr>
          <p:cNvSpPr txBox="1"/>
          <p:nvPr/>
        </p:nvSpPr>
        <p:spPr>
          <a:xfrm>
            <a:off x="757237" y="1213878"/>
            <a:ext cx="7386638" cy="3323987"/>
          </a:xfrm>
          <a:prstGeom prst="rect">
            <a:avLst/>
          </a:prstGeom>
          <a:noFill/>
        </p:spPr>
        <p:txBody>
          <a:bodyPr wrap="square" rtlCol="0">
            <a:spAutoFit/>
          </a:bodyPr>
          <a:lstStyle/>
          <a:p>
            <a:pPr marL="285750" indent="-285750">
              <a:buFont typeface="Arial" panose="020B0604020202020204" pitchFamily="34" charset="0"/>
              <a:buChar char="•"/>
            </a:pPr>
            <a:r>
              <a:rPr lang="en-GB" dirty="0"/>
              <a:t>The car rentals application represents a comprehensive solution designed to meet the diverse needs of modern-day mobility.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 a focus on user convenience and satisfaction, the platform offers a seamless experience from registration to vehicle selection, booking management, and payment processing.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providing a wide range of vehicles and flexible booking options, users have the freedom to choose the perfect rental for their needs with ease.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incorporation of robust security measures ensures that user data and transactions are safeguarded at all times, instilling trust and confidence in our platform.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Overall, the application sets a new standard for car rental services, delivering convenience, reliability, and peace of mind to our valued customers.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0C00019C-9032-6672-6304-06D2C26725E1}"/>
              </a:ext>
            </a:extLst>
          </p:cNvPr>
          <p:cNvSpPr txBox="1"/>
          <p:nvPr/>
        </p:nvSpPr>
        <p:spPr>
          <a:xfrm>
            <a:off x="1139428" y="1232922"/>
            <a:ext cx="6865144" cy="2677656"/>
          </a:xfrm>
          <a:prstGeom prst="rect">
            <a:avLst/>
          </a:prstGeom>
          <a:noFill/>
        </p:spPr>
        <p:txBody>
          <a:bodyPr wrap="square" rtlCol="0">
            <a:spAutoFit/>
          </a:bodyPr>
          <a:lstStyle/>
          <a:p>
            <a:pPr marL="285750" indent="-285750">
              <a:buFont typeface="Arial" panose="020B0604020202020204" pitchFamily="34" charset="0"/>
              <a:buChar char="•"/>
            </a:pPr>
            <a:r>
              <a:rPr lang="en-GB" dirty="0"/>
              <a:t>Create an intuitive and user-friendly mobile application tailored for the car rental industry, enabling users to seamlessly search, compare, and reserve rental vehicles across multiple providers.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application should prioritize features such as secure payment processing, up-to-date availability status, and responsive customer support to ensure a hassle-free booking experience.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integrating advanced functionalities and modern design principles, the aim is to empower users with the ability to efficiently navigate the rental process and make informed decisions, ultimately enhancing their mobility options and satisfaction.</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3" name="TextBox 2">
            <a:extLst>
              <a:ext uri="{FF2B5EF4-FFF2-40B4-BE49-F238E27FC236}">
                <a16:creationId xmlns:a16="http://schemas.microsoft.com/office/drawing/2014/main" id="{7D5357CB-2E2F-0D01-29E5-E8411F6C148D}"/>
              </a:ext>
            </a:extLst>
          </p:cNvPr>
          <p:cNvSpPr txBox="1"/>
          <p:nvPr/>
        </p:nvSpPr>
        <p:spPr>
          <a:xfrm>
            <a:off x="321468" y="1221581"/>
            <a:ext cx="8501063" cy="3108543"/>
          </a:xfrm>
          <a:prstGeom prst="rect">
            <a:avLst/>
          </a:prstGeom>
          <a:noFill/>
        </p:spPr>
        <p:txBody>
          <a:bodyPr wrap="square" rtlCol="0">
            <a:spAutoFit/>
          </a:bodyPr>
          <a:lstStyle/>
          <a:p>
            <a:pPr marL="285750" indent="-285750">
              <a:buFont typeface="Arial" panose="020B0604020202020204" pitchFamily="34" charset="0"/>
              <a:buChar char="•"/>
            </a:pPr>
            <a:r>
              <a:rPr lang="en-GB" dirty="0"/>
              <a:t>An innovative Employability program for car rentals is poised to revolutionize the industry by harnessing the power of cutting-edge technology and skill development.</a:t>
            </a:r>
          </a:p>
          <a:p>
            <a:pPr marL="285750" indent="-285750">
              <a:buFont typeface="Arial" panose="020B0604020202020204" pitchFamily="34" charset="0"/>
              <a:buChar char="•"/>
            </a:pPr>
            <a:r>
              <a:rPr lang="en-GB" dirty="0"/>
              <a:t>By integrating AI-driven vehicle tracking systems and predictive maintenance algorithms, employees are equipped with the tools to optimize fleet management, minimize downtime, and proactively address maintenance issues before they escalate. </a:t>
            </a:r>
          </a:p>
          <a:p>
            <a:pPr marL="285750" indent="-285750">
              <a:buFont typeface="Arial" panose="020B0604020202020204" pitchFamily="34" charset="0"/>
              <a:buChar char="•"/>
            </a:pPr>
            <a:r>
              <a:rPr lang="en-GB" dirty="0"/>
              <a:t>Additionally, a focus on enhancing the customer experience through personalized interactions and problem-solving skills training ensures that employees are well-prepared to deliver exceptional service.</a:t>
            </a:r>
          </a:p>
          <a:p>
            <a:pPr marL="285750" indent="-285750">
              <a:buFont typeface="Arial" panose="020B0604020202020204" pitchFamily="34" charset="0"/>
              <a:buChar char="•"/>
            </a:pPr>
            <a:r>
              <a:rPr lang="en-GB" dirty="0"/>
              <a:t>As a result of this program, operational efficiency is significantly improved, leading to streamlined processes and cost savings. </a:t>
            </a:r>
          </a:p>
          <a:p>
            <a:pPr marL="285750" indent="-285750">
              <a:buFont typeface="Arial" panose="020B0604020202020204" pitchFamily="34" charset="0"/>
              <a:buChar char="•"/>
            </a:pPr>
            <a:r>
              <a:rPr lang="en-GB" dirty="0"/>
              <a:t>Enhanced customer satisfaction is observed through quicker response times, smoother transactions, and tailored recommendations based on individual preferences. </a:t>
            </a:r>
          </a:p>
          <a:p>
            <a:pPr marL="285750" indent="-285750">
              <a:buFont typeface="Arial" panose="020B0604020202020204" pitchFamily="34" charset="0"/>
              <a:buChar char="•"/>
            </a:pPr>
            <a:r>
              <a:rPr lang="en-GB" dirty="0"/>
              <a:t>Furthermore, the development of a skilled and adaptable workforce positions the company to stay ahead of industry trends and meet the evolving needs of customers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F39889D6-48AF-749D-3E1B-DFF59168F9A2}"/>
              </a:ext>
            </a:extLst>
          </p:cNvPr>
          <p:cNvPicPr>
            <a:picLocks noChangeAspect="1"/>
          </p:cNvPicPr>
          <p:nvPr/>
        </p:nvPicPr>
        <p:blipFill>
          <a:blip r:embed="rId2"/>
          <a:stretch>
            <a:fillRect/>
          </a:stretch>
        </p:blipFill>
        <p:spPr>
          <a:xfrm>
            <a:off x="1007268" y="1065075"/>
            <a:ext cx="7129463" cy="377464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TotalTime>
  <Words>857</Words>
  <Application>Microsoft Office PowerPoint</Application>
  <PresentationFormat>On-screen Show (16:9)</PresentationFormat>
  <Paragraphs>69</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8</cp:revision>
  <dcterms:modified xsi:type="dcterms:W3CDTF">2024-04-12T09:42:49Z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